
<file path=[Content_Types].xml><?xml version="1.0" encoding="utf-8"?>
<Types xmlns="http://schemas.openxmlformats.org/package/2006/content-types"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9" r:id="rId2"/>
    <p:sldId id="263" r:id="rId3"/>
    <p:sldId id="260" r:id="rId4"/>
    <p:sldId id="257" r:id="rId5"/>
    <p:sldId id="258" r:id="rId6"/>
    <p:sldId id="265" r:id="rId7"/>
    <p:sldId id="266" r:id="rId8"/>
    <p:sldId id="269" r:id="rId9"/>
    <p:sldId id="268" r:id="rId10"/>
    <p:sldId id="264" r:id="rId11"/>
    <p:sldId id="262" r:id="rId12"/>
    <p:sldId id="26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204"/>
    <p:restoredTop sz="94643"/>
  </p:normalViewPr>
  <p:slideViewPr>
    <p:cSldViewPr snapToGrid="0" snapToObjects="1">
      <p:cViewPr>
        <p:scale>
          <a:sx n="122" d="100"/>
          <a:sy n="122" d="100"/>
        </p:scale>
        <p:origin x="1480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New Members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b" anchorCtr="1">
                <a:spAutoFit/>
              </a:bodyPr>
              <a:lstStyle/>
              <a:p>
                <a:pPr>
                  <a:defRPr sz="4400" b="0" i="0" u="none" strike="noStrike" kern="1200" baseline="0">
                    <a:ln>
                      <a:solidFill>
                        <a:schemeClr val="accent1"/>
                      </a:solidFill>
                    </a:ln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New Members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2A-E84A-8A14-B004F878CD3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Goal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252B0520-CBB2-414D-B82D-C7CE1A73A48D}" type="VALUE">
                      <a:rPr lang="en-US" sz="440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832A-E84A-8A14-B004F878CD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ln>
                      <a:solidFill>
                        <a:schemeClr val="accent1"/>
                      </a:solidFill>
                    </a:ln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New Members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1092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32A-E84A-8A14-B004F878CD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16660928"/>
        <c:axId val="616662608"/>
        <c:axId val="0"/>
      </c:bar3DChart>
      <c:catAx>
        <c:axId val="616660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6662608"/>
        <c:crosses val="autoZero"/>
        <c:auto val="1"/>
        <c:lblAlgn val="ctr"/>
        <c:lblOffset val="100"/>
        <c:noMultiLvlLbl val="0"/>
      </c:catAx>
      <c:valAx>
        <c:axId val="61666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6660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5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500"/>
              <a:t>DISTRICT 4 GROWTH</a:t>
            </a:r>
          </a:p>
          <a:p>
            <a:pPr>
              <a:defRPr sz="3500"/>
            </a:pPr>
            <a:r>
              <a:rPr lang="en-US" sz="3500"/>
              <a:t>2017 Q2 – 2018 Q4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5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46000">
                  <a:schemeClr val="accent5">
                    <a:lumMod val="95000"/>
                    <a:lumOff val="5000"/>
                  </a:schemeClr>
                </a:gs>
                <a:gs pos="100000">
                  <a:schemeClr val="accent5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500" b="1" i="0" u="none" strike="noStrike" kern="1200" baseline="0">
                      <a:ln>
                        <a:solidFill>
                          <a:schemeClr val="tx1"/>
                        </a:solidFill>
                      </a:ln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3FC5-8440-AE99-A4389917D902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500" b="1" i="0" u="none" strike="noStrike" kern="1200" baseline="0">
                      <a:ln>
                        <a:solidFill>
                          <a:schemeClr val="tx1"/>
                        </a:solidFill>
                      </a:ln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3FC5-8440-AE99-A4389917D9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500" b="1" i="0" u="none" strike="noStrike" kern="1200" baseline="0">
                    <a:ln>
                      <a:solidFill>
                        <a:schemeClr val="tx1"/>
                      </a:solidFill>
                    </a:ln>
                    <a:gradFill flip="none" rotWithShape="1">
                      <a:gsLst>
                        <a:gs pos="0">
                          <a:schemeClr val="accent3">
                            <a:lumMod val="89000"/>
                          </a:schemeClr>
                        </a:gs>
                        <a:gs pos="51000">
                          <a:schemeClr val="tx1">
                            <a:lumMod val="95000"/>
                            <a:lumOff val="5000"/>
                          </a:schemeClr>
                        </a:gs>
                        <a:gs pos="81000">
                          <a:schemeClr val="accent3">
                            <a:lumMod val="75000"/>
                          </a:schemeClr>
                        </a:gs>
                        <a:gs pos="97000">
                          <a:schemeClr val="accent3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4370</c:v>
                </c:pt>
                <c:pt idx="1">
                  <c:v>4739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12-194F-9B2A-ECD1CEC268D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419504704"/>
        <c:axId val="482002512"/>
      </c:barChart>
      <c:catAx>
        <c:axId val="419504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2002512"/>
        <c:crosses val="autoZero"/>
        <c:auto val="1"/>
        <c:lblAlgn val="ctr"/>
        <c:lblOffset val="100"/>
        <c:noMultiLvlLbl val="0"/>
      </c:catAx>
      <c:valAx>
        <c:axId val="48200251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19504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5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dirty="0"/>
              <a:t>Top Ten Growth in Percentage from 2017 Q2 – 2018 Q4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5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1752137740774762E-2"/>
          <c:y val="0.14195776224527304"/>
          <c:w val="0.97649572451845046"/>
          <c:h val="0.73998583988639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INCREASE PERCENTAGE</c:v>
                </c:pt>
              </c:strCache>
            </c:strRef>
          </c:tx>
          <c:spPr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46000">
                  <a:schemeClr val="accent5">
                    <a:lumMod val="95000"/>
                    <a:lumOff val="5000"/>
                  </a:schemeClr>
                </a:gs>
                <a:gs pos="100000">
                  <a:schemeClr val="accent5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numFmt formatCode="0%" sourceLinked="0"/>
            <c:spPr>
              <a:noFill/>
              <a:ln>
                <a:solidFill>
                  <a:schemeClr val="accent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ln>
                      <a:gradFill flip="none" rotWithShape="1">
                        <a:gsLst>
                          <a:gs pos="0">
                            <a:schemeClr val="accent3">
                              <a:lumMod val="89000"/>
                            </a:schemeClr>
                          </a:gs>
                          <a:gs pos="23000">
                            <a:schemeClr val="accent3">
                              <a:lumMod val="89000"/>
                            </a:schemeClr>
                          </a:gs>
                          <a:gs pos="69000">
                            <a:schemeClr val="accent3">
                              <a:lumMod val="75000"/>
                            </a:schemeClr>
                          </a:gs>
                          <a:gs pos="97000">
                            <a:schemeClr val="accent3">
                              <a:lumMod val="70000"/>
                            </a:scheme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</a:ln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87</c:v>
                </c:pt>
                <c:pt idx="1">
                  <c:v>284</c:v>
                </c:pt>
                <c:pt idx="2">
                  <c:v>22</c:v>
                </c:pt>
                <c:pt idx="3">
                  <c:v>97</c:v>
                </c:pt>
                <c:pt idx="4">
                  <c:v>218</c:v>
                </c:pt>
                <c:pt idx="5">
                  <c:v>82</c:v>
                </c:pt>
                <c:pt idx="6">
                  <c:v>772</c:v>
                </c:pt>
                <c:pt idx="7">
                  <c:v>B29</c:v>
                </c:pt>
                <c:pt idx="8">
                  <c:v>181</c:v>
                </c:pt>
                <c:pt idx="9">
                  <c:v>799</c:v>
                </c:pt>
              </c:strCache>
            </c:strRef>
          </c:cat>
          <c:val>
            <c:numRef>
              <c:f>Sheet1!$B$2:$B$11</c:f>
              <c:numCache>
                <c:formatCode>0%</c:formatCode>
                <c:ptCount val="10"/>
                <c:pt idx="0">
                  <c:v>0.39</c:v>
                </c:pt>
                <c:pt idx="1">
                  <c:v>0.32</c:v>
                </c:pt>
                <c:pt idx="2">
                  <c:v>0.32</c:v>
                </c:pt>
                <c:pt idx="3">
                  <c:v>0.28000000000000003</c:v>
                </c:pt>
                <c:pt idx="4">
                  <c:v>0.23</c:v>
                </c:pt>
                <c:pt idx="5">
                  <c:v>0.23</c:v>
                </c:pt>
                <c:pt idx="6">
                  <c:v>0.18</c:v>
                </c:pt>
                <c:pt idx="7">
                  <c:v>0.17</c:v>
                </c:pt>
                <c:pt idx="8">
                  <c:v>0.13</c:v>
                </c:pt>
                <c:pt idx="9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F4-F743-B8E6-B3B8EF9FFE2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394070720"/>
        <c:axId val="394072400"/>
      </c:barChart>
      <c:catAx>
        <c:axId val="394070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4072400"/>
        <c:crosses val="autoZero"/>
        <c:auto val="1"/>
        <c:lblAlgn val="ctr"/>
        <c:lblOffset val="100"/>
        <c:noMultiLvlLbl val="0"/>
      </c:catAx>
      <c:valAx>
        <c:axId val="39407240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394070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accent4">
            <a:lumMod val="5000"/>
            <a:lumOff val="95000"/>
          </a:schemeClr>
        </a:gs>
        <a:gs pos="74000">
          <a:schemeClr val="accent4">
            <a:lumMod val="45000"/>
            <a:lumOff val="55000"/>
          </a:schemeClr>
        </a:gs>
        <a:gs pos="83000">
          <a:schemeClr val="accent4">
            <a:lumMod val="45000"/>
            <a:lumOff val="55000"/>
          </a:schemeClr>
        </a:gs>
        <a:gs pos="100000">
          <a:schemeClr val="accent4">
            <a:lumMod val="30000"/>
            <a:lumOff val="70000"/>
          </a:schemeClr>
        </a:gs>
      </a:gsLst>
      <a:lin ang="5400000" scaled="1"/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dirty="0"/>
              <a:t>Top Ten Growth in Numbers</a:t>
            </a:r>
            <a:r>
              <a:rPr lang="en-US" sz="3200" baseline="0" dirty="0"/>
              <a:t> from </a:t>
            </a:r>
            <a:r>
              <a:rPr lang="en-US" sz="3200" dirty="0"/>
              <a:t>2017 - 2018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1763832674122812E-2"/>
          <c:y val="0.10197078594668635"/>
          <c:w val="0.95648402958510248"/>
          <c:h val="0.713979744734232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Increase in Percentage</c:v>
                </c:pt>
              </c:strCache>
            </c:strRef>
          </c:tx>
          <c:spPr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46000">
                  <a:schemeClr val="accent5">
                    <a:lumMod val="95000"/>
                    <a:lumOff val="5000"/>
                  </a:schemeClr>
                </a:gs>
                <a:gs pos="100000">
                  <a:schemeClr val="accent5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0">
                <a:spAutoFit/>
              </a:bodyPr>
              <a:lstStyle/>
              <a:p>
                <a:pPr>
                  <a:defRPr sz="2000" b="1" i="0" u="none" strike="noStrike" kern="1200" baseline="0">
                    <a:ln>
                      <a:gradFill flip="none" rotWithShape="1">
                        <a:gsLst>
                          <a:gs pos="0">
                            <a:schemeClr val="accent3">
                              <a:lumMod val="89000"/>
                            </a:schemeClr>
                          </a:gs>
                          <a:gs pos="23000">
                            <a:schemeClr val="accent3">
                              <a:lumMod val="89000"/>
                            </a:schemeClr>
                          </a:gs>
                          <a:gs pos="69000">
                            <a:schemeClr val="accent3">
                              <a:lumMod val="75000"/>
                            </a:schemeClr>
                          </a:gs>
                          <a:gs pos="97000">
                            <a:schemeClr val="accent3">
                              <a:lumMod val="70000"/>
                            </a:scheme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</a:ln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22</c:v>
                </c:pt>
                <c:pt idx="1">
                  <c:v>8</c:v>
                </c:pt>
                <c:pt idx="2">
                  <c:v>82</c:v>
                </c:pt>
                <c:pt idx="3">
                  <c:v>87</c:v>
                </c:pt>
                <c:pt idx="4">
                  <c:v>B29</c:v>
                </c:pt>
                <c:pt idx="5">
                  <c:v>97</c:v>
                </c:pt>
                <c:pt idx="6">
                  <c:v>284</c:v>
                </c:pt>
                <c:pt idx="7">
                  <c:v>487</c:v>
                </c:pt>
                <c:pt idx="8">
                  <c:v>772</c:v>
                </c:pt>
                <c:pt idx="9">
                  <c:v>98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108</c:v>
                </c:pt>
                <c:pt idx="1">
                  <c:v>47</c:v>
                </c:pt>
                <c:pt idx="2">
                  <c:v>23</c:v>
                </c:pt>
                <c:pt idx="3">
                  <c:v>22</c:v>
                </c:pt>
                <c:pt idx="4">
                  <c:v>20</c:v>
                </c:pt>
                <c:pt idx="5">
                  <c:v>19</c:v>
                </c:pt>
                <c:pt idx="6">
                  <c:v>18</c:v>
                </c:pt>
                <c:pt idx="7">
                  <c:v>15</c:v>
                </c:pt>
                <c:pt idx="8">
                  <c:v>8</c:v>
                </c:pt>
                <c:pt idx="9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F4-F743-B8E6-B3B8EF9FFE2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394070720"/>
        <c:axId val="394072400"/>
      </c:barChart>
      <c:catAx>
        <c:axId val="394070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5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4072400"/>
        <c:crosses val="autoZero"/>
        <c:auto val="1"/>
        <c:lblAlgn val="ctr"/>
        <c:lblOffset val="100"/>
        <c:noMultiLvlLbl val="0"/>
      </c:catAx>
      <c:valAx>
        <c:axId val="39407240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94070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5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accent4">
            <a:lumMod val="5000"/>
            <a:lumOff val="95000"/>
          </a:schemeClr>
        </a:gs>
        <a:gs pos="74000">
          <a:schemeClr val="accent4">
            <a:lumMod val="45000"/>
            <a:lumOff val="55000"/>
          </a:schemeClr>
        </a:gs>
        <a:gs pos="83000">
          <a:schemeClr val="accent4">
            <a:lumMod val="45000"/>
            <a:lumOff val="55000"/>
          </a:schemeClr>
        </a:gs>
        <a:gs pos="100000">
          <a:schemeClr val="accent4">
            <a:lumMod val="30000"/>
            <a:lumOff val="70000"/>
          </a:schemeClr>
        </a:gs>
      </a:gsLst>
      <a:lin ang="5400000" scaled="1"/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5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dirty="0"/>
              <a:t>6 Large Locals 150+ members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5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1752137740774762E-2"/>
          <c:y val="0.14195776224527304"/>
          <c:w val="0.97649572451845046"/>
          <c:h val="0.73998583988639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members</c:v>
                </c:pt>
              </c:strCache>
            </c:strRef>
          </c:tx>
          <c:spPr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46000">
                  <a:schemeClr val="accent5">
                    <a:lumMod val="95000"/>
                    <a:lumOff val="5000"/>
                  </a:schemeClr>
                </a:gs>
                <a:gs pos="100000">
                  <a:schemeClr val="accent5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dLbl>
              <c:idx val="0"/>
              <c:numFmt formatCode="General" sourceLinked="0"/>
              <c:spPr>
                <a:noFill/>
                <a:ln>
                  <a:solidFill>
                    <a:schemeClr val="accent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ln>
                        <a:gradFill flip="none" rotWithShape="1">
                          <a:gsLst>
                            <a:gs pos="0">
                              <a:schemeClr val="accent3">
                                <a:lumMod val="89000"/>
                              </a:schemeClr>
                            </a:gs>
                            <a:gs pos="23000">
                              <a:schemeClr val="accent3">
                                <a:lumMod val="89000"/>
                              </a:schemeClr>
                            </a:gs>
                            <a:gs pos="69000">
                              <a:schemeClr val="accent3">
                                <a:lumMod val="75000"/>
                              </a:schemeClr>
                            </a:gs>
                            <a:gs pos="97000">
                              <a:schemeClr val="accent3">
                                <a:lumMod val="70000"/>
                              </a:schemeClr>
                            </a:gs>
                          </a:gsLst>
                          <a:path path="circle">
                            <a:fillToRect l="50000" t="50000" r="50000" b="50000"/>
                          </a:path>
                          <a:tileRect/>
                        </a:gradFill>
                      </a:ln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EFA-4D43-8837-BE1A618342D7}"/>
                </c:ext>
              </c:extLst>
            </c:dLbl>
            <c:dLbl>
              <c:idx val="1"/>
              <c:numFmt formatCode="General" sourceLinked="0"/>
              <c:spPr>
                <a:noFill/>
                <a:ln>
                  <a:solidFill>
                    <a:schemeClr val="accent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ln>
                        <a:gradFill flip="none" rotWithShape="1">
                          <a:gsLst>
                            <a:gs pos="0">
                              <a:schemeClr val="accent3">
                                <a:lumMod val="89000"/>
                              </a:schemeClr>
                            </a:gs>
                            <a:gs pos="23000">
                              <a:schemeClr val="accent3">
                                <a:lumMod val="89000"/>
                              </a:schemeClr>
                            </a:gs>
                            <a:gs pos="69000">
                              <a:schemeClr val="accent3">
                                <a:lumMod val="75000"/>
                              </a:schemeClr>
                            </a:gs>
                            <a:gs pos="97000">
                              <a:schemeClr val="accent3">
                                <a:lumMod val="70000"/>
                              </a:schemeClr>
                            </a:gs>
                          </a:gsLst>
                          <a:path path="circle">
                            <a:fillToRect l="50000" t="50000" r="50000" b="50000"/>
                          </a:path>
                          <a:tileRect/>
                        </a:gradFill>
                      </a:ln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EFA-4D43-8837-BE1A618342D7}"/>
                </c:ext>
              </c:extLst>
            </c:dLbl>
            <c:dLbl>
              <c:idx val="2"/>
              <c:numFmt formatCode="General" sourceLinked="0"/>
              <c:spPr>
                <a:noFill/>
                <a:ln>
                  <a:solidFill>
                    <a:schemeClr val="accent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ln>
                        <a:gradFill flip="none" rotWithShape="1">
                          <a:gsLst>
                            <a:gs pos="0">
                              <a:schemeClr val="accent3">
                                <a:lumMod val="89000"/>
                              </a:schemeClr>
                            </a:gs>
                            <a:gs pos="23000">
                              <a:schemeClr val="accent3">
                                <a:lumMod val="89000"/>
                              </a:schemeClr>
                            </a:gs>
                            <a:gs pos="69000">
                              <a:schemeClr val="accent3">
                                <a:lumMod val="75000"/>
                              </a:schemeClr>
                            </a:gs>
                            <a:gs pos="97000">
                              <a:schemeClr val="accent3">
                                <a:lumMod val="70000"/>
                              </a:schemeClr>
                            </a:gs>
                          </a:gsLst>
                          <a:path path="circle">
                            <a:fillToRect l="50000" t="50000" r="50000" b="50000"/>
                          </a:path>
                          <a:tileRect/>
                        </a:gradFill>
                      </a:ln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EFA-4D43-8837-BE1A618342D7}"/>
                </c:ext>
              </c:extLst>
            </c:dLbl>
            <c:dLbl>
              <c:idx val="3"/>
              <c:numFmt formatCode="General" sourceLinked="0"/>
              <c:spPr>
                <a:noFill/>
                <a:ln>
                  <a:solidFill>
                    <a:schemeClr val="accent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ln>
                        <a:gradFill flip="none" rotWithShape="1">
                          <a:gsLst>
                            <a:gs pos="0">
                              <a:schemeClr val="accent3">
                                <a:lumMod val="89000"/>
                              </a:schemeClr>
                            </a:gs>
                            <a:gs pos="23000">
                              <a:schemeClr val="accent3">
                                <a:lumMod val="89000"/>
                              </a:schemeClr>
                            </a:gs>
                            <a:gs pos="69000">
                              <a:schemeClr val="accent3">
                                <a:lumMod val="75000"/>
                              </a:schemeClr>
                            </a:gs>
                            <a:gs pos="97000">
                              <a:schemeClr val="accent3">
                                <a:lumMod val="70000"/>
                              </a:schemeClr>
                            </a:gs>
                          </a:gsLst>
                          <a:path path="circle">
                            <a:fillToRect l="50000" t="50000" r="50000" b="50000"/>
                          </a:path>
                          <a:tileRect/>
                        </a:gradFill>
                      </a:ln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EFA-4D43-8837-BE1A618342D7}"/>
                </c:ext>
              </c:extLst>
            </c:dLbl>
            <c:dLbl>
              <c:idx val="4"/>
              <c:numFmt formatCode="General" sourceLinked="0"/>
              <c:spPr>
                <a:noFill/>
                <a:ln>
                  <a:solidFill>
                    <a:schemeClr val="accent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ln>
                        <a:gradFill flip="none" rotWithShape="1">
                          <a:gsLst>
                            <a:gs pos="0">
                              <a:schemeClr val="accent3">
                                <a:lumMod val="89000"/>
                              </a:schemeClr>
                            </a:gs>
                            <a:gs pos="23000">
                              <a:schemeClr val="accent3">
                                <a:lumMod val="89000"/>
                              </a:schemeClr>
                            </a:gs>
                            <a:gs pos="69000">
                              <a:schemeClr val="accent3">
                                <a:lumMod val="75000"/>
                              </a:schemeClr>
                            </a:gs>
                            <a:gs pos="97000">
                              <a:schemeClr val="accent3">
                                <a:lumMod val="70000"/>
                              </a:schemeClr>
                            </a:gs>
                          </a:gsLst>
                          <a:path path="circle">
                            <a:fillToRect l="50000" t="50000" r="50000" b="50000"/>
                          </a:path>
                          <a:tileRect/>
                        </a:gradFill>
                      </a:ln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EFA-4D43-8837-BE1A618342D7}"/>
                </c:ext>
              </c:extLst>
            </c:dLbl>
            <c:dLbl>
              <c:idx val="5"/>
              <c:numFmt formatCode="General" sourceLinked="0"/>
              <c:spPr>
                <a:noFill/>
                <a:ln>
                  <a:solidFill>
                    <a:schemeClr val="accent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ln>
                        <a:gradFill flip="none" rotWithShape="1">
                          <a:gsLst>
                            <a:gs pos="0">
                              <a:schemeClr val="accent3">
                                <a:lumMod val="89000"/>
                              </a:schemeClr>
                            </a:gs>
                            <a:gs pos="23000">
                              <a:schemeClr val="accent3">
                                <a:lumMod val="89000"/>
                              </a:schemeClr>
                            </a:gs>
                            <a:gs pos="69000">
                              <a:schemeClr val="accent3">
                                <a:lumMod val="75000"/>
                              </a:schemeClr>
                            </a:gs>
                            <a:gs pos="97000">
                              <a:schemeClr val="accent3">
                                <a:lumMod val="70000"/>
                              </a:schemeClr>
                            </a:gs>
                          </a:gsLst>
                          <a:path path="circle">
                            <a:fillToRect l="50000" t="50000" r="50000" b="50000"/>
                          </a:path>
                          <a:tileRect/>
                        </a:gradFill>
                      </a:ln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EFA-4D43-8837-BE1A618342D7}"/>
                </c:ext>
              </c:extLst>
            </c:dLbl>
            <c:numFmt formatCode="0%" sourceLinked="0"/>
            <c:spPr>
              <a:noFill/>
              <a:ln>
                <a:solidFill>
                  <a:schemeClr val="accent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ln>
                      <a:gradFill flip="none" rotWithShape="1">
                        <a:gsLst>
                          <a:gs pos="0">
                            <a:schemeClr val="accent3">
                              <a:lumMod val="89000"/>
                            </a:schemeClr>
                          </a:gs>
                          <a:gs pos="23000">
                            <a:schemeClr val="accent3">
                              <a:lumMod val="89000"/>
                            </a:schemeClr>
                          </a:gs>
                          <a:gs pos="69000">
                            <a:schemeClr val="accent3">
                              <a:lumMod val="75000"/>
                            </a:schemeClr>
                          </a:gs>
                          <a:gs pos="97000">
                            <a:schemeClr val="accent3">
                              <a:lumMod val="70000"/>
                            </a:scheme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</a:ln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487</c:v>
                </c:pt>
                <c:pt idx="1">
                  <c:v>8</c:v>
                </c:pt>
                <c:pt idx="2">
                  <c:v>489</c:v>
                </c:pt>
                <c:pt idx="3">
                  <c:v>22</c:v>
                </c:pt>
                <c:pt idx="4">
                  <c:v>3</c:v>
                </c:pt>
                <c:pt idx="5">
                  <c:v>752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795</c:v>
                </c:pt>
                <c:pt idx="1">
                  <c:v>671</c:v>
                </c:pt>
                <c:pt idx="2">
                  <c:v>460</c:v>
                </c:pt>
                <c:pt idx="3">
                  <c:v>450</c:v>
                </c:pt>
                <c:pt idx="4">
                  <c:v>180</c:v>
                </c:pt>
                <c:pt idx="5">
                  <c:v>155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CA-D844-ADF4-E257495D98F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394070720"/>
        <c:axId val="394072400"/>
      </c:barChart>
      <c:catAx>
        <c:axId val="394070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4072400"/>
        <c:crosses val="autoZero"/>
        <c:auto val="1"/>
        <c:lblAlgn val="ctr"/>
        <c:lblOffset val="100"/>
        <c:noMultiLvlLbl val="0"/>
      </c:catAx>
      <c:valAx>
        <c:axId val="39407240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94070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accent4">
            <a:lumMod val="5000"/>
            <a:lumOff val="95000"/>
          </a:schemeClr>
        </a:gs>
        <a:gs pos="74000">
          <a:schemeClr val="accent4">
            <a:lumMod val="45000"/>
            <a:lumOff val="55000"/>
          </a:schemeClr>
        </a:gs>
        <a:gs pos="83000">
          <a:schemeClr val="accent4">
            <a:lumMod val="45000"/>
            <a:lumOff val="55000"/>
          </a:schemeClr>
        </a:gs>
        <a:gs pos="100000">
          <a:schemeClr val="accent4">
            <a:lumMod val="30000"/>
            <a:lumOff val="70000"/>
          </a:schemeClr>
        </a:gs>
      </a:gsLst>
      <a:lin ang="5400000" scaled="1"/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5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dirty="0"/>
              <a:t>6 Mid Sized Locals 100</a:t>
            </a:r>
            <a:r>
              <a:rPr lang="en-US" sz="3200" baseline="0" dirty="0"/>
              <a:t> - 149</a:t>
            </a:r>
            <a:r>
              <a:rPr lang="en-US" sz="3200" dirty="0"/>
              <a:t> Members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5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1752137740774762E-2"/>
          <c:y val="0.14195776224527304"/>
          <c:w val="0.97649572451845046"/>
          <c:h val="0.73998583988639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members</c:v>
                </c:pt>
              </c:strCache>
            </c:strRef>
          </c:tx>
          <c:spPr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46000">
                  <a:schemeClr val="accent5">
                    <a:lumMod val="95000"/>
                    <a:lumOff val="5000"/>
                  </a:schemeClr>
                </a:gs>
                <a:gs pos="100000">
                  <a:schemeClr val="accent5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dLbl>
              <c:idx val="0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EFA-4D43-8837-BE1A618342D7}"/>
                </c:ext>
              </c:extLst>
            </c:dLbl>
            <c:dLbl>
              <c:idx val="1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EFA-4D43-8837-BE1A618342D7}"/>
                </c:ext>
              </c:extLst>
            </c:dLbl>
            <c:dLbl>
              <c:idx val="2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EFA-4D43-8837-BE1A618342D7}"/>
                </c:ext>
              </c:extLst>
            </c:dLbl>
            <c:dLbl>
              <c:idx val="3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EFA-4D43-8837-BE1A618342D7}"/>
                </c:ext>
              </c:extLst>
            </c:dLbl>
            <c:dLbl>
              <c:idx val="4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EFA-4D43-8837-BE1A618342D7}"/>
                </c:ext>
              </c:extLst>
            </c:dLbl>
            <c:numFmt formatCode="General" sourceLinked="0"/>
            <c:spPr>
              <a:noFill/>
              <a:ln>
                <a:solidFill>
                  <a:schemeClr val="accent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ln>
                      <a:gradFill flip="none" rotWithShape="1">
                        <a:gsLst>
                          <a:gs pos="0">
                            <a:schemeClr val="accent3">
                              <a:lumMod val="89000"/>
                            </a:schemeClr>
                          </a:gs>
                          <a:gs pos="23000">
                            <a:schemeClr val="accent3">
                              <a:lumMod val="89000"/>
                            </a:schemeClr>
                          </a:gs>
                          <a:gs pos="69000">
                            <a:schemeClr val="accent3">
                              <a:lumMod val="75000"/>
                            </a:schemeClr>
                          </a:gs>
                          <a:gs pos="97000">
                            <a:schemeClr val="accent3">
                              <a:lumMod val="70000"/>
                            </a:scheme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</a:ln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B29</c:v>
                </c:pt>
                <c:pt idx="1">
                  <c:v>82</c:v>
                </c:pt>
                <c:pt idx="2">
                  <c:v>19</c:v>
                </c:pt>
                <c:pt idx="3">
                  <c:v>501</c:v>
                </c:pt>
                <c:pt idx="4">
                  <c:v>329</c:v>
                </c:pt>
                <c:pt idx="5">
                  <c:v>804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138</c:v>
                </c:pt>
                <c:pt idx="1">
                  <c:v>123</c:v>
                </c:pt>
                <c:pt idx="2">
                  <c:v>117</c:v>
                </c:pt>
                <c:pt idx="3">
                  <c:v>115</c:v>
                </c:pt>
                <c:pt idx="4">
                  <c:v>101</c:v>
                </c:pt>
                <c:pt idx="5">
                  <c:v>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CA-D844-ADF4-E257495D98F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394070720"/>
        <c:axId val="394072400"/>
      </c:barChart>
      <c:catAx>
        <c:axId val="394070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4072400"/>
        <c:crosses val="autoZero"/>
        <c:auto val="1"/>
        <c:lblAlgn val="ctr"/>
        <c:lblOffset val="100"/>
        <c:noMultiLvlLbl val="0"/>
      </c:catAx>
      <c:valAx>
        <c:axId val="39407240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94070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accent4">
            <a:lumMod val="5000"/>
            <a:lumOff val="95000"/>
          </a:schemeClr>
        </a:gs>
        <a:gs pos="74000">
          <a:schemeClr val="accent4">
            <a:lumMod val="45000"/>
            <a:lumOff val="55000"/>
          </a:schemeClr>
        </a:gs>
        <a:gs pos="83000">
          <a:schemeClr val="accent4">
            <a:lumMod val="45000"/>
            <a:lumOff val="55000"/>
          </a:schemeClr>
        </a:gs>
        <a:gs pos="100000">
          <a:schemeClr val="accent4">
            <a:lumMod val="30000"/>
            <a:lumOff val="70000"/>
          </a:schemeClr>
        </a:gs>
      </a:gsLst>
      <a:lin ang="5400000" scaled="1"/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5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500" b="1" i="0" u="none" strike="noStrike" baseline="0" dirty="0">
                <a:effectLst/>
              </a:rPr>
              <a:t>13 Mid Sized Locals  51 - 100</a:t>
            </a:r>
            <a:endParaRPr lang="en-US" sz="32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5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1752137740774762E-2"/>
          <c:y val="0.14195776224527304"/>
          <c:w val="0.97649572451845046"/>
          <c:h val="0.73998583988639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Members</c:v>
                </c:pt>
              </c:strCache>
            </c:strRef>
          </c:tx>
          <c:spPr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46000">
                  <a:schemeClr val="accent5">
                    <a:lumMod val="95000"/>
                    <a:lumOff val="5000"/>
                  </a:schemeClr>
                </a:gs>
                <a:gs pos="100000">
                  <a:schemeClr val="accent5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numFmt formatCode="General" sourceLinked="0"/>
            <c:spPr>
              <a:noFill/>
              <a:ln>
                <a:solidFill>
                  <a:schemeClr val="accent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ln>
                      <a:gradFill flip="none" rotWithShape="1">
                        <a:gsLst>
                          <a:gs pos="0">
                            <a:schemeClr val="accent3">
                              <a:lumMod val="89000"/>
                            </a:schemeClr>
                          </a:gs>
                          <a:gs pos="23000">
                            <a:schemeClr val="accent3">
                              <a:lumMod val="89000"/>
                            </a:schemeClr>
                          </a:gs>
                          <a:gs pos="69000">
                            <a:schemeClr val="accent3">
                              <a:lumMod val="75000"/>
                            </a:schemeClr>
                          </a:gs>
                          <a:gs pos="97000">
                            <a:schemeClr val="accent3">
                              <a:lumMod val="70000"/>
                            </a:scheme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</a:ln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Sheet1!$A$2:$A$14</c:f>
              <c:numCache>
                <c:formatCode>General</c:formatCode>
                <c:ptCount val="13"/>
                <c:pt idx="0">
                  <c:v>98</c:v>
                </c:pt>
                <c:pt idx="1">
                  <c:v>820</c:v>
                </c:pt>
                <c:pt idx="2">
                  <c:v>97</c:v>
                </c:pt>
                <c:pt idx="3">
                  <c:v>200</c:v>
                </c:pt>
                <c:pt idx="4">
                  <c:v>87</c:v>
                </c:pt>
                <c:pt idx="5">
                  <c:v>284</c:v>
                </c:pt>
                <c:pt idx="6">
                  <c:v>819</c:v>
                </c:pt>
                <c:pt idx="7">
                  <c:v>868</c:v>
                </c:pt>
                <c:pt idx="8">
                  <c:v>636</c:v>
                </c:pt>
                <c:pt idx="9">
                  <c:v>55</c:v>
                </c:pt>
                <c:pt idx="10">
                  <c:v>833</c:v>
                </c:pt>
                <c:pt idx="11">
                  <c:v>772</c:v>
                </c:pt>
                <c:pt idx="12">
                  <c:v>285</c:v>
                </c:pt>
              </c:numCache>
            </c:num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91</c:v>
                </c:pt>
                <c:pt idx="1">
                  <c:v>88</c:v>
                </c:pt>
                <c:pt idx="2">
                  <c:v>86</c:v>
                </c:pt>
                <c:pt idx="3">
                  <c:v>82</c:v>
                </c:pt>
                <c:pt idx="4">
                  <c:v>78</c:v>
                </c:pt>
                <c:pt idx="5">
                  <c:v>75</c:v>
                </c:pt>
                <c:pt idx="6">
                  <c:v>75</c:v>
                </c:pt>
                <c:pt idx="7">
                  <c:v>63</c:v>
                </c:pt>
                <c:pt idx="8">
                  <c:v>61</c:v>
                </c:pt>
                <c:pt idx="9">
                  <c:v>60</c:v>
                </c:pt>
                <c:pt idx="10">
                  <c:v>58</c:v>
                </c:pt>
                <c:pt idx="11">
                  <c:v>53</c:v>
                </c:pt>
                <c:pt idx="12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76-9E4E-A1F6-D3B07614AEB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394070720"/>
        <c:axId val="394072400"/>
      </c:barChart>
      <c:catAx>
        <c:axId val="394070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4072400"/>
        <c:crosses val="autoZero"/>
        <c:auto val="1"/>
        <c:lblAlgn val="ctr"/>
        <c:lblOffset val="100"/>
        <c:noMultiLvlLbl val="0"/>
      </c:catAx>
      <c:valAx>
        <c:axId val="39407240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94070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accent4">
            <a:lumMod val="5000"/>
            <a:lumOff val="95000"/>
          </a:schemeClr>
        </a:gs>
        <a:gs pos="74000">
          <a:schemeClr val="accent4">
            <a:lumMod val="45000"/>
            <a:lumOff val="55000"/>
          </a:schemeClr>
        </a:gs>
        <a:gs pos="83000">
          <a:schemeClr val="accent4">
            <a:lumMod val="45000"/>
            <a:lumOff val="55000"/>
          </a:schemeClr>
        </a:gs>
        <a:gs pos="100000">
          <a:schemeClr val="accent4">
            <a:lumMod val="30000"/>
            <a:lumOff val="70000"/>
          </a:schemeClr>
        </a:gs>
      </a:gsLst>
      <a:lin ang="5400000" scaled="1"/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5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500" b="1" i="0" u="none" strike="noStrike" baseline="0" dirty="0">
                <a:effectLst/>
              </a:rPr>
              <a:t>18 Small Locals Up to 49 Members</a:t>
            </a:r>
            <a:r>
              <a:rPr lang="en-US" sz="3500" b="1" i="0" u="none" strike="noStrike" baseline="0" dirty="0"/>
              <a:t> </a:t>
            </a:r>
            <a:endParaRPr lang="en-US" sz="32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5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1752137740774762E-2"/>
          <c:y val="0.14195776224527304"/>
          <c:w val="0.97649572451845046"/>
          <c:h val="0.73998583988639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INCREASE PERCENTAGE</c:v>
                </c:pt>
              </c:strCache>
            </c:strRef>
          </c:tx>
          <c:spPr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46000">
                  <a:schemeClr val="accent5">
                    <a:lumMod val="95000"/>
                    <a:lumOff val="5000"/>
                  </a:schemeClr>
                </a:gs>
                <a:gs pos="100000">
                  <a:schemeClr val="accent5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numFmt formatCode="General" sourceLinked="0"/>
            <c:spPr>
              <a:noFill/>
              <a:ln>
                <a:solidFill>
                  <a:schemeClr val="accent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ln>
                      <a:gradFill flip="none" rotWithShape="1">
                        <a:gsLst>
                          <a:gs pos="0">
                            <a:schemeClr val="accent3">
                              <a:lumMod val="89000"/>
                            </a:schemeClr>
                          </a:gs>
                          <a:gs pos="23000">
                            <a:schemeClr val="accent3">
                              <a:lumMod val="89000"/>
                            </a:schemeClr>
                          </a:gs>
                          <a:gs pos="69000">
                            <a:schemeClr val="accent3">
                              <a:lumMod val="75000"/>
                            </a:schemeClr>
                          </a:gs>
                          <a:gs pos="97000">
                            <a:schemeClr val="accent3">
                              <a:lumMod val="70000"/>
                            </a:scheme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</a:ln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Sheet1!$A$2:$A$19</c:f>
              <c:strCache>
                <c:ptCount val="18"/>
                <c:pt idx="0">
                  <c:v>799</c:v>
                </c:pt>
                <c:pt idx="1">
                  <c:v>787</c:v>
                </c:pt>
                <c:pt idx="2">
                  <c:v>271</c:v>
                </c:pt>
                <c:pt idx="3">
                  <c:v>113</c:v>
                </c:pt>
                <c:pt idx="4">
                  <c:v>B868</c:v>
                </c:pt>
                <c:pt idx="5">
                  <c:v>862</c:v>
                </c:pt>
                <c:pt idx="6">
                  <c:v>283</c:v>
                </c:pt>
                <c:pt idx="7">
                  <c:v>369</c:v>
                </c:pt>
                <c:pt idx="8">
                  <c:v>699</c:v>
                </c:pt>
                <c:pt idx="9">
                  <c:v>578</c:v>
                </c:pt>
                <c:pt idx="10">
                  <c:v>64</c:v>
                </c:pt>
                <c:pt idx="11">
                  <c:v>218</c:v>
                </c:pt>
                <c:pt idx="12">
                  <c:v>913</c:v>
                </c:pt>
                <c:pt idx="13">
                  <c:v>902</c:v>
                </c:pt>
                <c:pt idx="14">
                  <c:v>591</c:v>
                </c:pt>
                <c:pt idx="15">
                  <c:v>181</c:v>
                </c:pt>
                <c:pt idx="16">
                  <c:v>152</c:v>
                </c:pt>
                <c:pt idx="17">
                  <c:v>627</c:v>
                </c:pt>
              </c:strCache>
            </c:strRef>
          </c:cat>
          <c:val>
            <c:numRef>
              <c:f>Sheet1!$B$2:$B$19</c:f>
              <c:numCache>
                <c:formatCode>General</c:formatCode>
                <c:ptCount val="18"/>
                <c:pt idx="0">
                  <c:v>47</c:v>
                </c:pt>
                <c:pt idx="1">
                  <c:v>43</c:v>
                </c:pt>
                <c:pt idx="2">
                  <c:v>43</c:v>
                </c:pt>
                <c:pt idx="3">
                  <c:v>35</c:v>
                </c:pt>
                <c:pt idx="4">
                  <c:v>30</c:v>
                </c:pt>
                <c:pt idx="5">
                  <c:v>26</c:v>
                </c:pt>
                <c:pt idx="6">
                  <c:v>25</c:v>
                </c:pt>
                <c:pt idx="7">
                  <c:v>22</c:v>
                </c:pt>
                <c:pt idx="8">
                  <c:v>20</c:v>
                </c:pt>
                <c:pt idx="9">
                  <c:v>20</c:v>
                </c:pt>
                <c:pt idx="10">
                  <c:v>17</c:v>
                </c:pt>
                <c:pt idx="11">
                  <c:v>16</c:v>
                </c:pt>
                <c:pt idx="12">
                  <c:v>16</c:v>
                </c:pt>
                <c:pt idx="13">
                  <c:v>15</c:v>
                </c:pt>
                <c:pt idx="14">
                  <c:v>10</c:v>
                </c:pt>
                <c:pt idx="15">
                  <c:v>9</c:v>
                </c:pt>
                <c:pt idx="16">
                  <c:v>9</c:v>
                </c:pt>
                <c:pt idx="17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76-9E4E-A1F6-D3B07614AEB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394070720"/>
        <c:axId val="394072400"/>
      </c:barChart>
      <c:catAx>
        <c:axId val="394070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4072400"/>
        <c:crosses val="autoZero"/>
        <c:auto val="1"/>
        <c:lblAlgn val="ctr"/>
        <c:lblOffset val="100"/>
        <c:noMultiLvlLbl val="0"/>
      </c:catAx>
      <c:valAx>
        <c:axId val="39407240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94070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accent4">
            <a:lumMod val="5000"/>
            <a:lumOff val="95000"/>
          </a:schemeClr>
        </a:gs>
        <a:gs pos="74000">
          <a:schemeClr val="accent4">
            <a:lumMod val="45000"/>
            <a:lumOff val="55000"/>
          </a:schemeClr>
        </a:gs>
        <a:gs pos="83000">
          <a:schemeClr val="accent4">
            <a:lumMod val="45000"/>
            <a:lumOff val="55000"/>
          </a:schemeClr>
        </a:gs>
        <a:gs pos="100000">
          <a:schemeClr val="accent4">
            <a:lumMod val="30000"/>
            <a:lumOff val="70000"/>
          </a:schemeClr>
        </a:gs>
      </a:gsLst>
      <a:lin ang="5400000" scaled="1"/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colors6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00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2CA0C-EA25-B14D-B221-6E93CBA4762C}" type="datetimeFigureOut">
              <a:rPr lang="en-US" smtClean="0"/>
              <a:t>3/13/19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1D808A-C0EB-DB4E-A847-64DD73378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392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D808A-C0EB-DB4E-A847-64DD73378B0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018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6883D-B7E3-4747-969B-58B37D4DB5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B0CF0C-D863-C84F-8577-CC9F0DA781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5B282-71AF-164E-881A-AA5E3F66E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5DA6C-4C4D-1E4D-A427-5294882ECDCB}" type="datetimeFigureOut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AE002-2B43-EA4D-BC79-AB54E3EE6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9D964-8096-AC4C-A078-37061A755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09B70-E3D2-F34C-AAC8-4509B7E0A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133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C73B2-2A5F-A940-9A9A-071A43FA0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D1E43E-D0A6-8941-86C7-EA6BF71568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14BE7-7B98-8A41-84FA-4A0A0F40A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5DA6C-4C4D-1E4D-A427-5294882ECDCB}" type="datetimeFigureOut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54295-D651-344E-8397-8CBCB6C86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EED04-46D6-4349-AEFA-F1D81199B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09B70-E3D2-F34C-AAC8-4509B7E0A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19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27A3D7-1994-ED47-B878-4133F1B8E4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AC58C-E1EE-EB44-9D14-1E271C702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AD3F3A-D5A0-6C44-8827-A569F3156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5DA6C-4C4D-1E4D-A427-5294882ECDCB}" type="datetimeFigureOut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671EF-8C57-1446-B8C7-3F8B5C329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7322ED-18C0-E74D-BFAB-7FC274431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09B70-E3D2-F34C-AAC8-4509B7E0A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331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12B69-A2AB-5D44-81BD-E732DA822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F46E5-FD9F-1D47-9491-6C8DED6F5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1022A-510D-A54C-85AC-807301E20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5DA6C-4C4D-1E4D-A427-5294882ECDCB}" type="datetimeFigureOut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9AC781-9AAA-EF49-93C8-555B69EBB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7C9D9-542C-B741-9FE0-36FFC48FF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09B70-E3D2-F34C-AAC8-4509B7E0A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228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C7EFB-1F16-6C4F-A353-150AAA3C0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00A050-8B06-5644-9116-679167BFA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A956C-B1F4-074E-B5C3-AF5E1FE8A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5DA6C-4C4D-1E4D-A427-5294882ECDCB}" type="datetimeFigureOut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8878D-320B-D24D-9BC0-5AD286EDD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F2CB77-E338-AA4F-9F68-DA0616707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09B70-E3D2-F34C-AAC8-4509B7E0A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221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7059D-029E-8644-A4E2-47ABACE42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B8C63-7FED-DE47-B862-E07167676F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731A87-FC0D-0649-9946-045546B8EA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18916-8926-7D41-B5F7-B69CCDD21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5DA6C-4C4D-1E4D-A427-5294882ECDCB}" type="datetimeFigureOut">
              <a:rPr lang="en-US" smtClean="0"/>
              <a:t>3/13/19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BDD562-B9C3-4349-9035-16A6FC075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AB31D0-6B32-E446-B28E-8A17D3227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09B70-E3D2-F34C-AAC8-4509B7E0A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944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364D9-8676-E24D-B375-C4DCB8AC9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12F0C8-DF88-664B-8DA3-ACCB4FB753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65C1EB-ED8E-444A-BDFC-113F0F634E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B80B19-3ECF-E54B-995A-054E80F221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0C915B-0146-6146-9DE4-3DAFBAC485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007598-F15A-484F-9AD3-45791E91C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5DA6C-4C4D-1E4D-A427-5294882ECDCB}" type="datetimeFigureOut">
              <a:rPr lang="en-US" smtClean="0"/>
              <a:t>3/13/19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146706-82BB-C146-9285-33EBDD3AD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72B0CD-4100-1F40-AAF0-0650D27AD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09B70-E3D2-F34C-AAC8-4509B7E0A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1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58F1F-D15F-1640-A1F7-4626F04CE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17BA49-E094-804A-994B-37E7C81D5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5DA6C-4C4D-1E4D-A427-5294882ECDCB}" type="datetimeFigureOut">
              <a:rPr lang="en-US" smtClean="0"/>
              <a:t>3/13/19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218A7A-1B1D-EC41-BB8F-32E306CE1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9DAE12-583B-CF43-82E2-D09306D8C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09B70-E3D2-F34C-AAC8-4509B7E0A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982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E98977-941B-1448-8D0D-1B34E0FE9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5DA6C-4C4D-1E4D-A427-5294882ECDCB}" type="datetimeFigureOut">
              <a:rPr lang="en-US" smtClean="0"/>
              <a:t>3/13/19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4EC97B-91FF-FE46-8963-D4D0980A7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954649-A771-7E40-8B69-771F00B36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09B70-E3D2-F34C-AAC8-4509B7E0A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086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03FCF-5955-5E43-A4D1-045704B24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40F2A-D63E-144E-9E70-8591CEA9D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450254-00AE-C34B-83B3-3B47C2190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497096-37B6-CC42-9A73-EA11369A4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5DA6C-4C4D-1E4D-A427-5294882ECDCB}" type="datetimeFigureOut">
              <a:rPr lang="en-US" smtClean="0"/>
              <a:t>3/13/19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E35B96-49BE-7845-9CD6-8C3195C4B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5F68F5-B077-2747-91A3-2B9F5D388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09B70-E3D2-F34C-AAC8-4509B7E0A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553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0B37E-8D48-CE4E-BC03-2ADEA193A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F4AEB7-C191-1B49-85D0-FA968659B5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EA40B1-A5FF-4E48-9DA9-9479DE111F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D6D7A1-FFA6-7F41-838B-73448E340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5DA6C-4C4D-1E4D-A427-5294882ECDCB}" type="datetimeFigureOut">
              <a:rPr lang="en-US" smtClean="0"/>
              <a:t>3/13/19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70BE60-20D8-6B41-B21A-AF60C5C2E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4A3692-7E2B-A44D-9AF9-2F03A9A49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09B70-E3D2-F34C-AAC8-4509B7E0A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222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C22920-79CA-AC4E-B591-4920C3C43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CF7F52-F71A-2644-9C80-64EFCBE006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9B9FA-7789-C947-805D-E8485F2048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5DA6C-4C4D-1E4D-A427-5294882ECDCB}" type="datetimeFigureOut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32EA08-4A36-1042-AA0E-F33343688C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BEE20-EA20-AF45-A086-2EE5E94DB3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09B70-E3D2-F34C-AAC8-4509B7E0A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32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3B063E-D21B-6A41-A88F-DEABEAE44B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27"/>
          <a:stretch/>
        </p:blipFill>
        <p:spPr>
          <a:xfrm>
            <a:off x="0" y="428625"/>
            <a:ext cx="12192000" cy="306069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C6C0D80-C428-5548-AFB3-49AA7C1276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1C5458-4D8C-ED41-828F-E44AC5AC1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02038"/>
            <a:ext cx="121920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65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82A46C-77A7-AF47-86B0-E5F1011136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00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65D925-C7BB-7B4C-A1BB-DC4A2ECEF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Newly Chartered Local 501 Lititz Pa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6EAE6-82ED-0547-B6C1-975965002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en-US" sz="2600" b="1" dirty="0"/>
              <a:t>80 Processed Applications</a:t>
            </a:r>
          </a:p>
          <a:p>
            <a:r>
              <a:rPr lang="en-US" sz="2600" b="1" dirty="0"/>
              <a:t>141 Pending Applications</a:t>
            </a:r>
          </a:p>
          <a:p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4006694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D9B59-8030-5441-9DAC-191B56708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en-US" b="1" dirty="0"/>
              <a:t>Growth Numbers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856FB-61F1-4040-AE04-8F19A0405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/>
          </a:bodyPr>
          <a:lstStyle/>
          <a:p>
            <a:r>
              <a:rPr lang="en-US" sz="1800" b="1" dirty="0"/>
              <a:t>43 total locals</a:t>
            </a:r>
          </a:p>
          <a:p>
            <a:endParaRPr lang="en-US" sz="1800" b="1" dirty="0"/>
          </a:p>
          <a:p>
            <a:r>
              <a:rPr lang="en-US" sz="1800" b="1" dirty="0"/>
              <a:t>20 Locals had increased in membership</a:t>
            </a:r>
          </a:p>
          <a:p>
            <a:endParaRPr lang="en-US" sz="1800" b="1" dirty="0"/>
          </a:p>
          <a:p>
            <a:r>
              <a:rPr lang="en-US" sz="1800" b="1" dirty="0"/>
              <a:t>8 Locals had no increase in membership</a:t>
            </a:r>
          </a:p>
          <a:p>
            <a:endParaRPr lang="en-US" sz="1800" b="1" dirty="0"/>
          </a:p>
          <a:p>
            <a:r>
              <a:rPr lang="en-US" sz="1800" b="1" dirty="0"/>
              <a:t>15 Locals had a decrease in membership</a:t>
            </a:r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C57D7A-7B21-574B-BE7A-E35134A6EF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68" r="-2" b="-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153202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439D3-0549-D74F-B24E-E31669AFF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/>
              <a:t>5 Points of Organizing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5B866-B8D9-6B48-815D-B0598D9662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Always have a targeted employer or sector to organize.</a:t>
            </a:r>
          </a:p>
          <a:p>
            <a:r>
              <a:rPr lang="en-US" sz="3200" b="1" dirty="0"/>
              <a:t>Create a pathway to membership to organize 25% of the Local’s over-hire list.</a:t>
            </a:r>
          </a:p>
          <a:p>
            <a:r>
              <a:rPr lang="en-US" sz="3200" b="1" dirty="0"/>
              <a:t>Offer membership to ETCP certified Technicians in the Local’s jurisdiction.</a:t>
            </a:r>
          </a:p>
          <a:p>
            <a:r>
              <a:rPr lang="en-US" sz="3200" b="1" dirty="0"/>
              <a:t>Offer membership to ACT members that reside in the Local’s jurisdiction.</a:t>
            </a:r>
          </a:p>
          <a:p>
            <a:r>
              <a:rPr lang="en-US" sz="3200" b="1" dirty="0"/>
              <a:t>Develop a plan to identify and organize youth and diversity through educational institutions and community groups.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718144-B075-1943-AC3B-4D3A45A1A8FF}"/>
              </a:ext>
            </a:extLst>
          </p:cNvPr>
          <p:cNvSpPr txBox="1"/>
          <p:nvPr/>
        </p:nvSpPr>
        <p:spPr>
          <a:xfrm>
            <a:off x="9891423" y="2067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125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1732EC3-B23F-A94B-A42F-FBFE9F2D6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rgbClr val="FFFFFF"/>
                </a:solidFill>
              </a:rPr>
              <a:t>25 Percent Growth Goal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E486227-F82F-1C44-8273-EC367F19DD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2315962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61275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924E664-4549-3C49-836C-A860A63AA0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1581934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32289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EF0DF5E-2153-764B-8664-8A50566473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3548531"/>
              </p:ext>
            </p:extLst>
          </p:nvPr>
        </p:nvGraphicFramePr>
        <p:xfrm>
          <a:off x="152400" y="385763"/>
          <a:ext cx="11887199" cy="6472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17088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EF0DF5E-2153-764B-8664-8A50566473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9777189"/>
              </p:ext>
            </p:extLst>
          </p:nvPr>
        </p:nvGraphicFramePr>
        <p:xfrm>
          <a:off x="152400" y="385763"/>
          <a:ext cx="11887199" cy="6313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61539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64D47FA-3BE4-DE40-9C26-E9E543129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779" y="685800"/>
            <a:ext cx="3137875" cy="51054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6 Large Locals 150+ Members</a:t>
            </a:r>
          </a:p>
        </p:txBody>
      </p:sp>
      <p:graphicFrame>
        <p:nvGraphicFramePr>
          <p:cNvPr id="14" name="Content Placeholder 3">
            <a:extLst>
              <a:ext uri="{FF2B5EF4-FFF2-40B4-BE49-F238E27FC236}">
                <a16:creationId xmlns:a16="http://schemas.microsoft.com/office/drawing/2014/main" id="{ACB5C822-462D-EC49-81BA-684E2C9103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3859680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34717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64D47FA-3BE4-DE40-9C26-E9E543129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6 Mid Sized Locals 101 – 149 Members</a:t>
            </a:r>
          </a:p>
        </p:txBody>
      </p:sp>
      <p:graphicFrame>
        <p:nvGraphicFramePr>
          <p:cNvPr id="14" name="Content Placeholder 3">
            <a:extLst>
              <a:ext uri="{FF2B5EF4-FFF2-40B4-BE49-F238E27FC236}">
                <a16:creationId xmlns:a16="http://schemas.microsoft.com/office/drawing/2014/main" id="{ACB5C822-462D-EC49-81BA-684E2C9103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2815152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90179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E4505C23-674B-4195-81D6-0C127FEA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161029" cy="1490093"/>
          </a:xfrm>
          <a:custGeom>
            <a:avLst/>
            <a:gdLst>
              <a:gd name="connsiteX0" fmla="*/ 0 w 9161029"/>
              <a:gd name="connsiteY0" fmla="*/ 0 h 1490093"/>
              <a:gd name="connsiteX1" fmla="*/ 2046494 w 9161029"/>
              <a:gd name="connsiteY1" fmla="*/ 0 h 1490093"/>
              <a:gd name="connsiteX2" fmla="*/ 2496613 w 9161029"/>
              <a:gd name="connsiteY2" fmla="*/ 0 h 1490093"/>
              <a:gd name="connsiteX3" fmla="*/ 3235839 w 9161029"/>
              <a:gd name="connsiteY3" fmla="*/ 0 h 1490093"/>
              <a:gd name="connsiteX4" fmla="*/ 9161029 w 9161029"/>
              <a:gd name="connsiteY4" fmla="*/ 0 h 1490093"/>
              <a:gd name="connsiteX5" fmla="*/ 8470921 w 9161029"/>
              <a:gd name="connsiteY5" fmla="*/ 1490093 h 1490093"/>
              <a:gd name="connsiteX6" fmla="*/ 0 w 9161029"/>
              <a:gd name="connsiteY6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1029" h="1490093">
                <a:moveTo>
                  <a:pt x="0" y="0"/>
                </a:moveTo>
                <a:lnTo>
                  <a:pt x="2046494" y="0"/>
                </a:lnTo>
                <a:lnTo>
                  <a:pt x="2496613" y="0"/>
                </a:lnTo>
                <a:lnTo>
                  <a:pt x="3235839" y="0"/>
                </a:lnTo>
                <a:lnTo>
                  <a:pt x="9161029" y="0"/>
                </a:lnTo>
                <a:lnTo>
                  <a:pt x="8470921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4D47FA-3BE4-DE40-9C26-E9E543129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7719381" cy="109633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13 Mid Sized Locals 51 – 100 Members</a:t>
            </a: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65C9B8F0-FF66-4C15-BD05-E86B87331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037" y="5367908"/>
            <a:ext cx="3428963" cy="1490093"/>
          </a:xfrm>
          <a:custGeom>
            <a:avLst/>
            <a:gdLst>
              <a:gd name="connsiteX0" fmla="*/ 690108 w 3428963"/>
              <a:gd name="connsiteY0" fmla="*/ 0 h 1490093"/>
              <a:gd name="connsiteX1" fmla="*/ 3428963 w 3428963"/>
              <a:gd name="connsiteY1" fmla="*/ 0 h 1490093"/>
              <a:gd name="connsiteX2" fmla="*/ 3428963 w 3428963"/>
              <a:gd name="connsiteY2" fmla="*/ 1490093 h 1490093"/>
              <a:gd name="connsiteX3" fmla="*/ 0 w 3428963"/>
              <a:gd name="connsiteY3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8963" h="1490093">
                <a:moveTo>
                  <a:pt x="690108" y="0"/>
                </a:moveTo>
                <a:lnTo>
                  <a:pt x="3428963" y="0"/>
                </a:lnTo>
                <a:lnTo>
                  <a:pt x="3428963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37" name="Content Placeholder 3">
            <a:extLst>
              <a:ext uri="{FF2B5EF4-FFF2-40B4-BE49-F238E27FC236}">
                <a16:creationId xmlns:a16="http://schemas.microsoft.com/office/drawing/2014/main" id="{AE8D6673-4C50-9847-85BC-F93C32169D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1333517"/>
              </p:ext>
            </p:extLst>
          </p:nvPr>
        </p:nvGraphicFramePr>
        <p:xfrm>
          <a:off x="204952" y="147145"/>
          <a:ext cx="11782096" cy="4988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95210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E4505C23-674B-4195-81D6-0C127FEA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161029" cy="1490093"/>
          </a:xfrm>
          <a:custGeom>
            <a:avLst/>
            <a:gdLst>
              <a:gd name="connsiteX0" fmla="*/ 0 w 9161029"/>
              <a:gd name="connsiteY0" fmla="*/ 0 h 1490093"/>
              <a:gd name="connsiteX1" fmla="*/ 2046494 w 9161029"/>
              <a:gd name="connsiteY1" fmla="*/ 0 h 1490093"/>
              <a:gd name="connsiteX2" fmla="*/ 2496613 w 9161029"/>
              <a:gd name="connsiteY2" fmla="*/ 0 h 1490093"/>
              <a:gd name="connsiteX3" fmla="*/ 3235839 w 9161029"/>
              <a:gd name="connsiteY3" fmla="*/ 0 h 1490093"/>
              <a:gd name="connsiteX4" fmla="*/ 9161029 w 9161029"/>
              <a:gd name="connsiteY4" fmla="*/ 0 h 1490093"/>
              <a:gd name="connsiteX5" fmla="*/ 8470921 w 9161029"/>
              <a:gd name="connsiteY5" fmla="*/ 1490093 h 1490093"/>
              <a:gd name="connsiteX6" fmla="*/ 0 w 9161029"/>
              <a:gd name="connsiteY6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1029" h="1490093">
                <a:moveTo>
                  <a:pt x="0" y="0"/>
                </a:moveTo>
                <a:lnTo>
                  <a:pt x="2046494" y="0"/>
                </a:lnTo>
                <a:lnTo>
                  <a:pt x="2496613" y="0"/>
                </a:lnTo>
                <a:lnTo>
                  <a:pt x="3235839" y="0"/>
                </a:lnTo>
                <a:lnTo>
                  <a:pt x="9161029" y="0"/>
                </a:lnTo>
                <a:lnTo>
                  <a:pt x="8470921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4D47FA-3BE4-DE40-9C26-E9E543129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7719381" cy="109633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18 Small Locals Up to 49 Members</a:t>
            </a: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65C9B8F0-FF66-4C15-BD05-E86B87331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037" y="5367908"/>
            <a:ext cx="3428963" cy="1490093"/>
          </a:xfrm>
          <a:custGeom>
            <a:avLst/>
            <a:gdLst>
              <a:gd name="connsiteX0" fmla="*/ 690108 w 3428963"/>
              <a:gd name="connsiteY0" fmla="*/ 0 h 1490093"/>
              <a:gd name="connsiteX1" fmla="*/ 3428963 w 3428963"/>
              <a:gd name="connsiteY1" fmla="*/ 0 h 1490093"/>
              <a:gd name="connsiteX2" fmla="*/ 3428963 w 3428963"/>
              <a:gd name="connsiteY2" fmla="*/ 1490093 h 1490093"/>
              <a:gd name="connsiteX3" fmla="*/ 0 w 3428963"/>
              <a:gd name="connsiteY3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8963" h="1490093">
                <a:moveTo>
                  <a:pt x="690108" y="0"/>
                </a:moveTo>
                <a:lnTo>
                  <a:pt x="3428963" y="0"/>
                </a:lnTo>
                <a:lnTo>
                  <a:pt x="3428963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37" name="Content Placeholder 3">
            <a:extLst>
              <a:ext uri="{FF2B5EF4-FFF2-40B4-BE49-F238E27FC236}">
                <a16:creationId xmlns:a16="http://schemas.microsoft.com/office/drawing/2014/main" id="{AE8D6673-4C50-9847-85BC-F93C32169D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2795675"/>
              </p:ext>
            </p:extLst>
          </p:nvPr>
        </p:nvGraphicFramePr>
        <p:xfrm>
          <a:off x="126124" y="147701"/>
          <a:ext cx="11782096" cy="4904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902121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</Words>
  <Application>Microsoft Macintosh PowerPoint</Application>
  <PresentationFormat>Widescreen</PresentationFormat>
  <Paragraphs>47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25 Percent Growth Goal</vt:lpstr>
      <vt:lpstr>PowerPoint Presentation</vt:lpstr>
      <vt:lpstr>PowerPoint Presentation</vt:lpstr>
      <vt:lpstr>PowerPoint Presentation</vt:lpstr>
      <vt:lpstr>6 Large Locals 150+ Members</vt:lpstr>
      <vt:lpstr>6 Mid Sized Locals 101 – 149 Members</vt:lpstr>
      <vt:lpstr>13 Mid Sized Locals 51 – 100 Members</vt:lpstr>
      <vt:lpstr>18 Small Locals Up to 49 Members</vt:lpstr>
      <vt:lpstr>Newly Chartered Local 501 Lititz Pa</vt:lpstr>
      <vt:lpstr>Growth Numbers</vt:lpstr>
      <vt:lpstr>5 Points of Organizing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IATSE 8 TTF Education</dc:creator>
  <cp:lastModifiedBy>IATSE 8 TTF Education</cp:lastModifiedBy>
  <cp:revision>1</cp:revision>
  <dcterms:created xsi:type="dcterms:W3CDTF">2019-03-13T18:04:00Z</dcterms:created>
  <dcterms:modified xsi:type="dcterms:W3CDTF">2019-03-13T18:04:18Z</dcterms:modified>
</cp:coreProperties>
</file>